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59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03314-4450-4E11-8FA7-3F9B79C9256D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9614B-B806-4511-A6F4-E6EED1A106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995927-BFA6-42D6-A06D-00C60CAC4783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614294F-B69B-46F6-A3CC-95E2249C52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Pg. 30 – Check Point AAAAAA!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Pg. 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Pg. 34 – Checkpoint BBBBBBBBBBBBBBB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 34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Pg. 36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Pg. 38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39</a:t>
            </a:r>
            <a:r>
              <a:rPr lang="en-US" baseline="0" dirty="0" smtClean="0"/>
              <a:t> – Checkpoint CCCCCCC AND FOR YOUR REVIEW!!!!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Pg. 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Pg. 28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4294F-B69B-46F6-A3CC-95E2249C52A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3669E7-F367-4C10-A8CF-8F45C9FEC7D6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A232CD-808C-403F-BD78-1FC9962C5F2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3505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Advanced Organizational Management</a:t>
            </a:r>
            <a:br>
              <a:rPr lang="en-US" dirty="0" smtClean="0"/>
            </a:br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0"/>
            <a:ext cx="7854696" cy="1828800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3200" dirty="0" smtClean="0"/>
              <a:t>Strategic Planning – Mission and Values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Organizational Planning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Gap Analysis measures the gap between perception and reality within the organization</a:t>
            </a:r>
          </a:p>
          <a:p>
            <a:r>
              <a:rPr lang="en-US" dirty="0" smtClean="0"/>
              <a:t>Other analyses – collected from external and internal sources:  government data; business association data; research trends </a:t>
            </a:r>
          </a:p>
          <a:p>
            <a:r>
              <a:rPr lang="en-US" dirty="0" smtClean="0"/>
              <a:t>Current trends influencing strategic planning</a:t>
            </a:r>
          </a:p>
          <a:p>
            <a:pPr lvl="1"/>
            <a:r>
              <a:rPr lang="en-US" dirty="0" smtClean="0"/>
              <a:t>Globalization of the marketplace</a:t>
            </a:r>
          </a:p>
          <a:p>
            <a:pPr lvl="1"/>
            <a:r>
              <a:rPr lang="en-US" dirty="0" smtClean="0"/>
              <a:t>Technology innovation</a:t>
            </a:r>
          </a:p>
          <a:p>
            <a:pPr lvl="1"/>
            <a:r>
              <a:rPr lang="en-US" dirty="0" smtClean="0"/>
              <a:t>Security – post 9/11</a:t>
            </a:r>
          </a:p>
          <a:p>
            <a:pPr lvl="1"/>
            <a:r>
              <a:rPr lang="en-US" dirty="0" smtClean="0"/>
              <a:t>employment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Managing the 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Formulation  of a strategic plan involves the preparation of a mission statement and the formulation of a set of goals that connect the mission to the activity of the organization</a:t>
            </a:r>
          </a:p>
          <a:p>
            <a:pPr lvl="1"/>
            <a:r>
              <a:rPr lang="en-US" dirty="0" smtClean="0"/>
              <a:t>Objectives = goals: refers to the end results an organization seeks to attain to fulfill the organization’s mission</a:t>
            </a:r>
          </a:p>
          <a:p>
            <a:pPr lvl="1"/>
            <a:r>
              <a:rPr lang="en-US" dirty="0" smtClean="0"/>
              <a:t>Objectives are the primary management tool for achieving any plan</a:t>
            </a:r>
          </a:p>
          <a:p>
            <a:pPr lvl="2"/>
            <a:r>
              <a:rPr lang="en-US" dirty="0" smtClean="0"/>
              <a:t>Objectives are measurable and observable</a:t>
            </a:r>
          </a:p>
          <a:p>
            <a:pPr lvl="3"/>
            <a:r>
              <a:rPr lang="en-US" dirty="0" smtClean="0"/>
              <a:t>Multiple objectives</a:t>
            </a:r>
          </a:p>
          <a:p>
            <a:pPr lvl="3"/>
            <a:r>
              <a:rPr lang="en-US" dirty="0" smtClean="0"/>
              <a:t>Short-term, intermediate and long-term objectives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B. Managing the Strategic Plan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Necessary objectives </a:t>
            </a:r>
          </a:p>
          <a:p>
            <a:pPr lvl="2"/>
            <a:r>
              <a:rPr lang="en-US" dirty="0" smtClean="0"/>
              <a:t>Peter </a:t>
            </a:r>
            <a:r>
              <a:rPr lang="en-US" dirty="0" err="1" smtClean="0"/>
              <a:t>Drucker</a:t>
            </a:r>
            <a:r>
              <a:rPr lang="en-US" dirty="0" smtClean="0"/>
              <a:t>, noted management theorist, identified eight key areas in which any organization should have specific objectives on which to focus:</a:t>
            </a:r>
          </a:p>
          <a:p>
            <a:pPr lvl="3"/>
            <a:r>
              <a:rPr lang="en-US" dirty="0" smtClean="0"/>
              <a:t>Market standing</a:t>
            </a:r>
          </a:p>
          <a:p>
            <a:pPr lvl="3"/>
            <a:r>
              <a:rPr lang="en-US" dirty="0" smtClean="0"/>
              <a:t>Innovation</a:t>
            </a:r>
          </a:p>
          <a:p>
            <a:pPr lvl="3"/>
            <a:r>
              <a:rPr lang="en-US" dirty="0" smtClean="0"/>
              <a:t>Profitability</a:t>
            </a:r>
          </a:p>
          <a:p>
            <a:pPr lvl="3"/>
            <a:r>
              <a:rPr lang="en-US" dirty="0" smtClean="0"/>
              <a:t>Productivity</a:t>
            </a:r>
          </a:p>
          <a:p>
            <a:pPr lvl="3"/>
            <a:r>
              <a:rPr lang="en-US" dirty="0" smtClean="0"/>
              <a:t>Physical and financial resource</a:t>
            </a:r>
          </a:p>
          <a:p>
            <a:pPr lvl="3"/>
            <a:r>
              <a:rPr lang="en-US" dirty="0" smtClean="0"/>
              <a:t>Managerial performance and development</a:t>
            </a:r>
          </a:p>
          <a:p>
            <a:pPr lvl="3"/>
            <a:r>
              <a:rPr lang="en-US" dirty="0" smtClean="0"/>
              <a:t>Worker performance and attitude</a:t>
            </a:r>
          </a:p>
          <a:p>
            <a:pPr lvl="3"/>
            <a:r>
              <a:rPr lang="en-US" dirty="0" smtClean="0"/>
              <a:t>Public responsibility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B. Managing the Strategic Plan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Action Guidelines</a:t>
            </a:r>
          </a:p>
          <a:p>
            <a:pPr lvl="1"/>
            <a:r>
              <a:rPr lang="en-US" dirty="0" smtClean="0"/>
              <a:t>Objectives establish WHAT is to be done</a:t>
            </a:r>
          </a:p>
          <a:p>
            <a:pPr lvl="1"/>
            <a:r>
              <a:rPr lang="en-US" dirty="0" smtClean="0"/>
              <a:t>Action guidelines guide the organization’s employees in how the work is to be performed</a:t>
            </a:r>
          </a:p>
          <a:p>
            <a:pPr lvl="2"/>
            <a:r>
              <a:rPr lang="en-US" dirty="0" smtClean="0"/>
              <a:t>Policies, procedures and rules</a:t>
            </a:r>
          </a:p>
          <a:p>
            <a:pPr lvl="3"/>
            <a:r>
              <a:rPr lang="en-US" dirty="0" smtClean="0"/>
              <a:t>Policies are general statements developed by org. mgmt and communicated to managers and supervisors</a:t>
            </a:r>
          </a:p>
          <a:p>
            <a:pPr lvl="3"/>
            <a:r>
              <a:rPr lang="en-US" dirty="0" smtClean="0"/>
              <a:t>Policies define limits, govern and direct</a:t>
            </a:r>
          </a:p>
          <a:p>
            <a:pPr lvl="2"/>
            <a:r>
              <a:rPr lang="en-US" dirty="0" smtClean="0"/>
              <a:t>Procedures are sets, or sequences of steps to be followed in performing specific tasks or actions</a:t>
            </a:r>
          </a:p>
          <a:p>
            <a:pPr lvl="3"/>
            <a:r>
              <a:rPr lang="en-US" dirty="0" smtClean="0"/>
              <a:t>Procedures specify behavior for managers to follow in making decisions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B. Managing the Strategic Plan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Policy focuses on a wide range of actions or decisions that may be made by organization members at any level of the organization</a:t>
            </a:r>
          </a:p>
          <a:p>
            <a:pPr lvl="2"/>
            <a:r>
              <a:rPr lang="en-US" dirty="0" smtClean="0"/>
              <a:t>Policy governs = describes the way actions are completed or decisions are made</a:t>
            </a:r>
          </a:p>
          <a:p>
            <a:pPr lvl="2"/>
            <a:r>
              <a:rPr lang="en-US" dirty="0" smtClean="0"/>
              <a:t>Policy directs = policy statement represents management’s preference or commitments on a subject; subordinates are expected to follow the policy guideline as they exercise authority, make decisions or take actions</a:t>
            </a:r>
          </a:p>
          <a:p>
            <a:pPr lvl="2"/>
            <a:r>
              <a:rPr lang="en-US" dirty="0" smtClean="0"/>
              <a:t>Procedure = set of steps to be followed in performing a specific task or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B. Managing the Strategic Plan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Rule = states exactly what is to be done; most commonly established in matters of health, safety and other areas of importance</a:t>
            </a:r>
          </a:p>
          <a:p>
            <a:r>
              <a:rPr lang="en-US" dirty="0" smtClean="0"/>
              <a:t>Duration of plans</a:t>
            </a:r>
          </a:p>
          <a:p>
            <a:pPr lvl="1"/>
            <a:r>
              <a:rPr lang="en-US" dirty="0" smtClean="0"/>
              <a:t>Strategic – long range</a:t>
            </a:r>
          </a:p>
          <a:p>
            <a:pPr lvl="1"/>
            <a:r>
              <a:rPr lang="en-US" dirty="0" smtClean="0"/>
              <a:t>Tactical – shorter duration, more specific and objective</a:t>
            </a:r>
          </a:p>
          <a:p>
            <a:pPr lvl="1"/>
            <a:r>
              <a:rPr lang="en-US" dirty="0" smtClean="0"/>
              <a:t>Operational – responsibility of first-line managers; specific and objective; just a few hours to a few days</a:t>
            </a:r>
          </a:p>
          <a:p>
            <a:pPr lvl="1"/>
            <a:r>
              <a:rPr lang="en-US" dirty="0" smtClean="0"/>
              <a:t>Contingency – designed to assist the organization in dealing with dynamic environments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B. Managing the Strategic Plan (cont’d)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Types of plans</a:t>
            </a:r>
          </a:p>
          <a:p>
            <a:pPr lvl="1"/>
            <a:r>
              <a:rPr lang="en-US" dirty="0" smtClean="0"/>
              <a:t>Standing-use plans – guide regular activity of an organization</a:t>
            </a:r>
          </a:p>
          <a:p>
            <a:pPr lvl="2"/>
            <a:r>
              <a:rPr lang="en-US" dirty="0" smtClean="0"/>
              <a:t>Procedure guidelines, calendars, report cycles, documents</a:t>
            </a:r>
          </a:p>
          <a:p>
            <a:pPr lvl="2"/>
            <a:r>
              <a:rPr lang="en-US" dirty="0" smtClean="0"/>
              <a:t>Strategic, tactical, operational, contingency could be considered standing-use plans</a:t>
            </a:r>
          </a:p>
          <a:p>
            <a:pPr lvl="1"/>
            <a:r>
              <a:rPr lang="en-US" dirty="0" smtClean="0"/>
              <a:t>Single-use plans – cover an activity such as a technology transition, physical move to a temporary location, installation of complex machinery or </a:t>
            </a:r>
            <a:r>
              <a:rPr lang="en-US" dirty="0" err="1" smtClean="0"/>
              <a:t>systemwide</a:t>
            </a:r>
            <a:r>
              <a:rPr lang="en-US" dirty="0" smtClean="0"/>
              <a:t> software</a:t>
            </a:r>
          </a:p>
          <a:p>
            <a:pPr lvl="1"/>
            <a:r>
              <a:rPr lang="en-US" dirty="0" smtClean="0"/>
              <a:t>Evaluation of plans – determining success and making adjustments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C. Communicating Mission and Values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Mission and values of an organization must be communicated throughout the organization</a:t>
            </a:r>
          </a:p>
          <a:p>
            <a:pPr lvl="1"/>
            <a:r>
              <a:rPr lang="en-US" dirty="0" smtClean="0"/>
              <a:t>Communicating is the process of sharing ideas in such a way that others will understand and be able to use the transmitted information</a:t>
            </a:r>
          </a:p>
          <a:p>
            <a:pPr lvl="1"/>
            <a:r>
              <a:rPr lang="en-US" dirty="0" smtClean="0"/>
              <a:t>Upper management levels create policy statements</a:t>
            </a:r>
          </a:p>
          <a:p>
            <a:pPr lvl="2"/>
            <a:r>
              <a:rPr lang="en-US" dirty="0" smtClean="0"/>
              <a:t>Policy statements specify how management and employees will work together in the organizational structure</a:t>
            </a:r>
          </a:p>
          <a:p>
            <a:pPr lvl="1"/>
            <a:r>
              <a:rPr lang="en-US" dirty="0" smtClean="0"/>
              <a:t>Employees are expected to follow policies; in order to implement policies effectively, procedures must be carefully developed and articulated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C. Communicating Mission and Values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Policies need to be stated and communicated explicitly</a:t>
            </a:r>
          </a:p>
          <a:p>
            <a:pPr lvl="2"/>
            <a:r>
              <a:rPr lang="en-US" dirty="0" smtClean="0"/>
              <a:t>Formal policies must be written and wording of a written policy cannot be changed by word of mouth</a:t>
            </a:r>
          </a:p>
          <a:p>
            <a:pPr lvl="2"/>
            <a:r>
              <a:rPr lang="en-US" dirty="0" smtClean="0"/>
              <a:t>Written policy helps new supervisors become more familiar with the company and its established policies quickly</a:t>
            </a:r>
          </a:p>
          <a:p>
            <a:pPr lvl="3"/>
            <a:r>
              <a:rPr lang="en-US" dirty="0" smtClean="0"/>
              <a:t>Development of companywide policies and procedures manuals help standardize many practices that formerly were hearsay</a:t>
            </a:r>
          </a:p>
          <a:p>
            <a:pPr lvl="2"/>
            <a:r>
              <a:rPr lang="en-US" dirty="0" smtClean="0"/>
              <a:t>Public and employee relations</a:t>
            </a:r>
          </a:p>
          <a:p>
            <a:pPr lvl="3"/>
            <a:r>
              <a:rPr lang="en-US" dirty="0" smtClean="0"/>
              <a:t>Public relations policies must be established so that products and services are provided that meet public demand</a:t>
            </a:r>
          </a:p>
          <a:p>
            <a:pPr lvl="4"/>
            <a:r>
              <a:rPr lang="en-US" dirty="0" smtClean="0"/>
              <a:t>Customers and clients are provided with expected service</a:t>
            </a:r>
          </a:p>
          <a:p>
            <a:pPr lvl="4"/>
            <a:r>
              <a:rPr lang="en-US" dirty="0" smtClean="0"/>
              <a:t>Marketing practices adhere to requirements of legislation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C. Communicating Mission and Values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 smtClean="0"/>
              <a:t>Employee relations policies</a:t>
            </a:r>
          </a:p>
          <a:p>
            <a:pPr lvl="2"/>
            <a:r>
              <a:rPr lang="en-US" dirty="0" smtClean="0"/>
              <a:t>Hiring new employees</a:t>
            </a:r>
          </a:p>
          <a:p>
            <a:pPr lvl="2"/>
            <a:r>
              <a:rPr lang="en-US" dirty="0" smtClean="0"/>
              <a:t>Training</a:t>
            </a:r>
          </a:p>
          <a:p>
            <a:pPr lvl="2"/>
            <a:r>
              <a:rPr lang="en-US" dirty="0" smtClean="0"/>
              <a:t>Promoting employees</a:t>
            </a:r>
          </a:p>
          <a:p>
            <a:pPr lvl="2"/>
            <a:r>
              <a:rPr lang="en-US" dirty="0" smtClean="0"/>
              <a:t>EAPs – special services provide help for employees who are having difficulty with stress, drug abuse, alcoholism, finances or other personal problems</a:t>
            </a:r>
          </a:p>
          <a:p>
            <a:pPr lvl="2"/>
            <a:r>
              <a:rPr lang="en-US" dirty="0" smtClean="0"/>
              <a:t>Retiring and discharging employees</a:t>
            </a:r>
          </a:p>
          <a:p>
            <a:pPr lvl="2"/>
            <a:r>
              <a:rPr lang="en-US" dirty="0" smtClean="0"/>
              <a:t>Employee benefits</a:t>
            </a:r>
          </a:p>
          <a:p>
            <a:pPr lvl="1"/>
            <a:r>
              <a:rPr lang="en-US" dirty="0" smtClean="0"/>
              <a:t>Support of formal authority system – policies and procedures in effect within an organization communicate the expectations of the formal authority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Overview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Planning is the most important and basic management function</a:t>
            </a:r>
          </a:p>
          <a:p>
            <a:pPr lvl="1"/>
            <a:r>
              <a:rPr lang="en-US" dirty="0" smtClean="0"/>
              <a:t>Involves setting objectives and then establishing policies, procedures and action plans</a:t>
            </a:r>
          </a:p>
          <a:p>
            <a:pPr lvl="1"/>
            <a:r>
              <a:rPr lang="en-US" dirty="0" smtClean="0"/>
              <a:t>Strategic planning establishes the direction the organization will take over a long term</a:t>
            </a:r>
          </a:p>
          <a:p>
            <a:pPr lvl="2"/>
            <a:r>
              <a:rPr lang="en-US" dirty="0" smtClean="0"/>
              <a:t>Involves developing goals for the future that reflect current threats and opportunities</a:t>
            </a:r>
          </a:p>
          <a:p>
            <a:pPr lvl="2"/>
            <a:r>
              <a:rPr lang="en-US" dirty="0" smtClean="0"/>
              <a:t>Match the strength and weakness of the organization </a:t>
            </a:r>
          </a:p>
          <a:p>
            <a:pPr lvl="2"/>
            <a:r>
              <a:rPr lang="en-US" dirty="0" smtClean="0"/>
              <a:t>Quality planning identifies the needed resources, both current and future, including space, materials, equipment and human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C. Communicating Mission and Values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Management by Objectives (MBO) </a:t>
            </a:r>
            <a:r>
              <a:rPr lang="en-US" dirty="0" smtClean="0"/>
              <a:t>– systematic approach to planning and controlling activities whereby superiors and those who report to them (subordinates) collaborate on setting objectives</a:t>
            </a:r>
          </a:p>
          <a:p>
            <a:pPr lvl="1"/>
            <a:r>
              <a:rPr lang="en-US" dirty="0" smtClean="0"/>
              <a:t>One of the more popular management approaches that begin as a planning process</a:t>
            </a:r>
          </a:p>
          <a:p>
            <a:pPr lvl="1"/>
            <a:r>
              <a:rPr lang="en-US" b="1" dirty="0" smtClean="0"/>
              <a:t>Peter </a:t>
            </a:r>
            <a:r>
              <a:rPr lang="en-US" b="1" dirty="0" err="1" smtClean="0"/>
              <a:t>Drucker</a:t>
            </a:r>
            <a:r>
              <a:rPr lang="en-US" b="1" dirty="0" smtClean="0"/>
              <a:t> </a:t>
            </a:r>
            <a:r>
              <a:rPr lang="en-US" dirty="0" smtClean="0"/>
              <a:t>is generally credited with originating this approach</a:t>
            </a:r>
          </a:p>
          <a:p>
            <a:pPr lvl="2"/>
            <a:r>
              <a:rPr lang="en-US" dirty="0" smtClean="0"/>
              <a:t>Mutual setting of objectives – employee and supervisor together initiate a set of specific goals for areas of responsibility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C. Communicating Mission and Values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Setting of measurable objectives</a:t>
            </a:r>
          </a:p>
          <a:p>
            <a:pPr lvl="1"/>
            <a:r>
              <a:rPr lang="en-US" dirty="0" smtClean="0"/>
              <a:t>Regular monitoring and performance evaluation</a:t>
            </a:r>
          </a:p>
          <a:p>
            <a:pPr lvl="1"/>
            <a:r>
              <a:rPr lang="en-US" dirty="0" smtClean="0"/>
              <a:t>Effectiveness of MBO</a:t>
            </a:r>
          </a:p>
          <a:p>
            <a:pPr lvl="2"/>
            <a:r>
              <a:rPr lang="en-US" dirty="0" smtClean="0"/>
              <a:t>Some problems or limitations with the use of MBO:</a:t>
            </a:r>
          </a:p>
          <a:p>
            <a:pPr lvl="3"/>
            <a:r>
              <a:rPr lang="en-US" dirty="0" smtClean="0"/>
              <a:t>Time consuming</a:t>
            </a:r>
          </a:p>
          <a:p>
            <a:pPr lvl="3"/>
            <a:r>
              <a:rPr lang="en-US" dirty="0" smtClean="0"/>
              <a:t>Top management must support MBO and be involved in it</a:t>
            </a:r>
          </a:p>
          <a:p>
            <a:pPr lvl="3"/>
            <a:r>
              <a:rPr lang="en-US" dirty="0" smtClean="0"/>
              <a:t>Emphasis on short-term objectives</a:t>
            </a:r>
          </a:p>
          <a:p>
            <a:pPr lvl="3"/>
            <a:r>
              <a:rPr lang="en-US" dirty="0" smtClean="0"/>
              <a:t>Some individuals are not positively motivated!</a:t>
            </a:r>
          </a:p>
          <a:p>
            <a:pPr lvl="3"/>
            <a:r>
              <a:rPr lang="en-US" dirty="0" smtClean="0"/>
              <a:t>Managers are reluctant to share the goal-setting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C. Communicating Mission and Values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Ethics = standards of right and wrong behavior that guide people</a:t>
            </a:r>
          </a:p>
          <a:p>
            <a:pPr lvl="1"/>
            <a:r>
              <a:rPr lang="en-US" dirty="0" smtClean="0"/>
              <a:t>Common ethical principles generally include:</a:t>
            </a:r>
          </a:p>
          <a:p>
            <a:pPr lvl="2"/>
            <a:r>
              <a:rPr lang="en-US" dirty="0" smtClean="0"/>
              <a:t>Honesty</a:t>
            </a:r>
          </a:p>
          <a:p>
            <a:pPr lvl="2"/>
            <a:r>
              <a:rPr lang="en-US" dirty="0" smtClean="0"/>
              <a:t>Fairness</a:t>
            </a:r>
          </a:p>
          <a:p>
            <a:pPr lvl="2"/>
            <a:r>
              <a:rPr lang="en-US" dirty="0" smtClean="0"/>
              <a:t>Respect for others</a:t>
            </a:r>
          </a:p>
          <a:p>
            <a:pPr lvl="2"/>
            <a:r>
              <a:rPr lang="en-US" dirty="0" smtClean="0"/>
              <a:t>Nonviolence</a:t>
            </a:r>
          </a:p>
          <a:p>
            <a:pPr lvl="2"/>
            <a:r>
              <a:rPr lang="en-US" dirty="0" smtClean="0"/>
              <a:t>Helpfulness</a:t>
            </a:r>
          </a:p>
          <a:p>
            <a:pPr lvl="2"/>
            <a:r>
              <a:rPr lang="en-US" dirty="0" smtClean="0"/>
              <a:t>Code of ethics = actual statement made by corporations stating its ethical views in its mission statements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C. Communicating Mission and Values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Physicians subscribe to the Hippocratic Oath</a:t>
            </a:r>
          </a:p>
          <a:p>
            <a:pPr lvl="2"/>
            <a:r>
              <a:rPr lang="en-US" dirty="0" smtClean="0"/>
              <a:t>Stockbrokers have codes against using information that was gained from “insiders”</a:t>
            </a:r>
          </a:p>
          <a:p>
            <a:pPr lvl="2"/>
            <a:r>
              <a:rPr lang="en-US" dirty="0" smtClean="0"/>
              <a:t>Businesses publish “codes of conduct” </a:t>
            </a:r>
          </a:p>
          <a:p>
            <a:pPr lvl="3"/>
            <a:r>
              <a:rPr lang="en-US" dirty="0" smtClean="0"/>
              <a:t>Corporate  social responsibility</a:t>
            </a:r>
          </a:p>
          <a:p>
            <a:pPr lvl="4"/>
            <a:r>
              <a:rPr lang="en-US" dirty="0" smtClean="0"/>
              <a:t>Enron scandal – 2001 led to public scrutiny, cynicism and skepticism</a:t>
            </a:r>
          </a:p>
          <a:p>
            <a:pPr lvl="4"/>
            <a:r>
              <a:rPr lang="en-US" dirty="0" smtClean="0"/>
              <a:t>Public has heightened skepticism about the social responsibility of businesses and corporations</a:t>
            </a:r>
          </a:p>
          <a:p>
            <a:pPr lvl="3"/>
            <a:r>
              <a:rPr lang="en-US" dirty="0" smtClean="0"/>
              <a:t>Corporations have an ethical responsibility to all of its stakeholders – all persons whom the organization is dedicated to serve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Organizational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 is one of the primary management functions or an organization</a:t>
            </a:r>
          </a:p>
          <a:p>
            <a:pPr lvl="1"/>
            <a:r>
              <a:rPr lang="en-US" dirty="0" smtClean="0"/>
              <a:t>Planning entails establishing objectives and then setting policies, procedures, and action plans to achieve objectives</a:t>
            </a:r>
          </a:p>
          <a:p>
            <a:pPr lvl="1"/>
            <a:r>
              <a:rPr lang="en-US" dirty="0" smtClean="0"/>
              <a:t>	Types of Planning – four main types:</a:t>
            </a:r>
          </a:p>
          <a:p>
            <a:pPr lvl="2"/>
            <a:r>
              <a:rPr lang="en-US" dirty="0" smtClean="0"/>
              <a:t>Strategic planning – long term;</a:t>
            </a:r>
          </a:p>
          <a:p>
            <a:pPr lvl="2"/>
            <a:r>
              <a:rPr lang="en-US" dirty="0" smtClean="0"/>
              <a:t>Tactical planning – short term;</a:t>
            </a:r>
          </a:p>
          <a:p>
            <a:pPr lvl="2"/>
            <a:r>
              <a:rPr lang="en-US" dirty="0" smtClean="0"/>
              <a:t>Operational planning – day-to-day;</a:t>
            </a:r>
          </a:p>
          <a:p>
            <a:pPr lvl="2"/>
            <a:r>
              <a:rPr lang="en-US" dirty="0" smtClean="0"/>
              <a:t>Contingency planning – coping with unforeseen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Organizational Planning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Strategic planning</a:t>
            </a:r>
          </a:p>
          <a:p>
            <a:pPr lvl="1"/>
            <a:r>
              <a:rPr lang="en-US" dirty="0" smtClean="0"/>
              <a:t>establishes long-term goals agreed upon by the entire organization</a:t>
            </a:r>
          </a:p>
          <a:p>
            <a:pPr lvl="1"/>
            <a:r>
              <a:rPr lang="en-US" dirty="0" smtClean="0"/>
              <a:t>Establishes clear parameters for recognizing and achieving success</a:t>
            </a:r>
          </a:p>
          <a:p>
            <a:pPr lvl="1"/>
            <a:r>
              <a:rPr lang="en-US" dirty="0" smtClean="0"/>
              <a:t>Directs a process of continuous adaptation </a:t>
            </a:r>
          </a:p>
          <a:p>
            <a:pPr lvl="1"/>
            <a:r>
              <a:rPr lang="en-US" dirty="0" smtClean="0"/>
              <a:t>Formal process of planning to fit the mission and values of the organization</a:t>
            </a:r>
          </a:p>
          <a:p>
            <a:pPr lvl="1"/>
            <a:r>
              <a:rPr lang="en-US" dirty="0" smtClean="0"/>
              <a:t>Done by upper level management – does not work well without support from the top managers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Organizational Planning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Tactical planning – involves setting short-term goals that show how to achieve the broad objectives specified in the strategic plans</a:t>
            </a:r>
          </a:p>
          <a:p>
            <a:endParaRPr lang="en-US" dirty="0" smtClean="0"/>
          </a:p>
          <a:p>
            <a:r>
              <a:rPr lang="en-US" dirty="0" smtClean="0"/>
              <a:t>Operational planning – involves first-line managers conducting day-to-day activities necessary to achieve longer term tactical and strategic goals</a:t>
            </a:r>
          </a:p>
          <a:p>
            <a:endParaRPr lang="en-US" dirty="0" smtClean="0"/>
          </a:p>
          <a:p>
            <a:r>
              <a:rPr lang="en-US" dirty="0" smtClean="0"/>
              <a:t>Contingency planning – involves developing action plans to help organizations cope with any unforeseen events that may arise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Organizational Planning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Strategic Planning Process:</a:t>
            </a:r>
          </a:p>
          <a:p>
            <a:pPr lvl="1"/>
            <a:r>
              <a:rPr lang="en-US" dirty="0" smtClean="0"/>
              <a:t>First steps – first goal is to clarify a vision and a mission of the organization</a:t>
            </a:r>
          </a:p>
          <a:p>
            <a:pPr lvl="2"/>
            <a:r>
              <a:rPr lang="en-US" dirty="0" smtClean="0"/>
              <a:t>Mission – most broadly stated objective of an organization is called its mission; basic purpose for the organization’s existence!</a:t>
            </a:r>
          </a:p>
          <a:p>
            <a:pPr lvl="2"/>
            <a:r>
              <a:rPr lang="en-US" dirty="0" smtClean="0"/>
              <a:t>Senior management determines its mission; all managers are responsible for understanding, communicating and implementing the mission</a:t>
            </a:r>
          </a:p>
          <a:p>
            <a:pPr lvl="2"/>
            <a:r>
              <a:rPr lang="en-US" dirty="0" smtClean="0"/>
              <a:t>Strategy – describes the plan the general or team manager or planner has for using the organization’s resources to achieve a specific objective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Organizational Planning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Three levels of strategy:</a:t>
            </a:r>
          </a:p>
          <a:p>
            <a:pPr lvl="2"/>
            <a:r>
              <a:rPr lang="en-US" dirty="0" smtClean="0"/>
              <a:t>Corporate-level – involves the entire corporate organization (General Motors, for example)</a:t>
            </a:r>
          </a:p>
          <a:p>
            <a:pPr lvl="2"/>
            <a:r>
              <a:rPr lang="en-US" dirty="0" smtClean="0"/>
              <a:t>Business-level – involves the independent business unit of a larger company (Cadillac, a division of GM)</a:t>
            </a:r>
          </a:p>
          <a:p>
            <a:pPr lvl="2"/>
            <a:r>
              <a:rPr lang="en-US" dirty="0" smtClean="0"/>
              <a:t>Functional – departments within a business unit can also have goals, objectives, and mission statements (GM engineering group)</a:t>
            </a: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Organizational Planning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Collection and Analyses</a:t>
            </a:r>
          </a:p>
          <a:p>
            <a:pPr lvl="1"/>
            <a:r>
              <a:rPr lang="en-US" dirty="0" smtClean="0"/>
              <a:t>Crucial to the process of strategic planning</a:t>
            </a:r>
          </a:p>
          <a:p>
            <a:pPr lvl="1"/>
            <a:r>
              <a:rPr lang="en-US" dirty="0" smtClean="0"/>
              <a:t>Universal approach to analysis is called SWOT analysis</a:t>
            </a:r>
          </a:p>
          <a:p>
            <a:pPr lvl="2"/>
            <a:r>
              <a:rPr lang="en-US" b="1" dirty="0" smtClean="0"/>
              <a:t>SWOT</a:t>
            </a:r>
            <a:r>
              <a:rPr lang="en-US" dirty="0" smtClean="0"/>
              <a:t> = stands for </a:t>
            </a:r>
            <a:r>
              <a:rPr lang="en-US" b="1" dirty="0" smtClean="0"/>
              <a:t>s</a:t>
            </a:r>
            <a:r>
              <a:rPr lang="en-US" dirty="0" smtClean="0"/>
              <a:t>trengths, </a:t>
            </a:r>
            <a:r>
              <a:rPr lang="en-US" b="1" dirty="0" smtClean="0"/>
              <a:t>w</a:t>
            </a:r>
            <a:r>
              <a:rPr lang="en-US" dirty="0" smtClean="0"/>
              <a:t>eaknesses, </a:t>
            </a:r>
            <a:r>
              <a:rPr lang="en-US" b="1" dirty="0" smtClean="0"/>
              <a:t>o</a:t>
            </a:r>
            <a:r>
              <a:rPr lang="en-US" dirty="0" smtClean="0"/>
              <a:t>pportunities and </a:t>
            </a:r>
            <a:r>
              <a:rPr lang="en-US" b="1" dirty="0" smtClean="0"/>
              <a:t>t</a:t>
            </a:r>
            <a:r>
              <a:rPr lang="en-US" dirty="0" smtClean="0"/>
              <a:t>hreats for the organization</a:t>
            </a:r>
          </a:p>
          <a:p>
            <a:pPr lvl="2"/>
            <a:r>
              <a:rPr lang="en-US" dirty="0" smtClean="0"/>
              <a:t>System used to scan the environment and understand the factors that will affect the strategy designed</a:t>
            </a:r>
          </a:p>
          <a:p>
            <a:pPr lvl="3"/>
            <a:r>
              <a:rPr lang="en-US" dirty="0" smtClean="0"/>
              <a:t>SWOT analysis is a long-standing technique used by co’s for planning</a:t>
            </a:r>
          </a:p>
          <a:p>
            <a:pPr lvl="3"/>
            <a:r>
              <a:rPr lang="en-US" dirty="0" smtClean="0"/>
              <a:t>Every aspect of the business is included in the analysis: 1) business activity, 2) goals, 3) resources, 4)weaknesses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Organizational Planning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Conducting SWOT</a:t>
            </a:r>
          </a:p>
          <a:p>
            <a:pPr lvl="2"/>
            <a:r>
              <a:rPr lang="en-US" dirty="0" smtClean="0"/>
              <a:t>Task force  engages in a session that looks like brainstorming or a focus group</a:t>
            </a:r>
          </a:p>
          <a:p>
            <a:pPr lvl="2"/>
            <a:r>
              <a:rPr lang="en-US" dirty="0" smtClean="0"/>
              <a:t>Posting lists of strengths, weaknesses, opportunities and threats</a:t>
            </a:r>
          </a:p>
          <a:p>
            <a:pPr lvl="3"/>
            <a:r>
              <a:rPr lang="en-US" dirty="0" smtClean="0"/>
              <a:t>Participants vote</a:t>
            </a:r>
          </a:p>
          <a:p>
            <a:pPr lvl="3"/>
            <a:r>
              <a:rPr lang="en-US" dirty="0" smtClean="0"/>
              <a:t>Leader guides group through discussion of outcome</a:t>
            </a:r>
          </a:p>
          <a:p>
            <a:pPr lvl="3"/>
            <a:r>
              <a:rPr lang="en-US" dirty="0" smtClean="0"/>
              <a:t>Tabulating the SWOT</a:t>
            </a:r>
          </a:p>
          <a:p>
            <a:pPr lvl="3"/>
            <a:r>
              <a:rPr lang="en-US" dirty="0" smtClean="0"/>
              <a:t>Internal and external audits – another method used for analyzing a corporation’s strengths and weaknesses</a:t>
            </a:r>
          </a:p>
          <a:p>
            <a:pPr lvl="4"/>
            <a:r>
              <a:rPr lang="en-US" dirty="0" smtClean="0"/>
              <a:t>Internal audit reviews the mission statement and the degree of success the business mission has had</a:t>
            </a:r>
          </a:p>
          <a:p>
            <a:pPr lvl="4"/>
            <a:r>
              <a:rPr lang="en-US" dirty="0" smtClean="0"/>
              <a:t>External audit addresses five categories: economic forces, social forces, political forces, technological forces and competitive forces</a:t>
            </a:r>
          </a:p>
          <a:p>
            <a:pPr lvl="4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</TotalTime>
  <Words>1701</Words>
  <Application>Microsoft Office PowerPoint</Application>
  <PresentationFormat>On-screen Show (4:3)</PresentationFormat>
  <Paragraphs>204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Advanced Organizational Management Chapter 2</vt:lpstr>
      <vt:lpstr>Overview</vt:lpstr>
      <vt:lpstr>A. Organizational Planning</vt:lpstr>
      <vt:lpstr>A. Organizational Planning (cont’d)</vt:lpstr>
      <vt:lpstr>A. Organizational Planning (cont’d)</vt:lpstr>
      <vt:lpstr>A. Organizational Planning (cont’d)</vt:lpstr>
      <vt:lpstr>A. Organizational Planning (cont’d)</vt:lpstr>
      <vt:lpstr>A. Organizational Planning (cont’d)</vt:lpstr>
      <vt:lpstr>A. Organizational Planning (cont’d)</vt:lpstr>
      <vt:lpstr>A. Organizational Planning (cont’d)</vt:lpstr>
      <vt:lpstr>B. Managing the Strategic Plan</vt:lpstr>
      <vt:lpstr>B. Managing the Strategic Plan (cont’d)</vt:lpstr>
      <vt:lpstr>B. Managing the Strategic Plan (cont’d)</vt:lpstr>
      <vt:lpstr>B. Managing the Strategic Plan (cont’d)</vt:lpstr>
      <vt:lpstr>B. Managing the Strategic Plan (cont’d)</vt:lpstr>
      <vt:lpstr>B. Managing the Strategic Plan (cont’d)</vt:lpstr>
      <vt:lpstr>C. Communicating Mission and Values</vt:lpstr>
      <vt:lpstr>C. Communicating Mission and Values (cont’d)</vt:lpstr>
      <vt:lpstr>C. Communicating Mission and Values (cont’d)</vt:lpstr>
      <vt:lpstr>C. Communicating Mission and Values (cont’d)</vt:lpstr>
      <vt:lpstr>C. Communicating Mission and Values (cont’d)</vt:lpstr>
      <vt:lpstr>C. Communicating Mission and Values (cont’d)</vt:lpstr>
      <vt:lpstr>C. Communicating Mission and Values (cont’d)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Organizational Management Chapter 2</dc:title>
  <dc:creator>Terry Rowan</dc:creator>
  <cp:lastModifiedBy>Lisa</cp:lastModifiedBy>
  <cp:revision>40</cp:revision>
  <dcterms:created xsi:type="dcterms:W3CDTF">2009-08-16T18:21:17Z</dcterms:created>
  <dcterms:modified xsi:type="dcterms:W3CDTF">2009-08-17T23:40:48Z</dcterms:modified>
</cp:coreProperties>
</file>